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4"/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Nunito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Nunito ExtraBold"/>
      <p:bold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180">
          <p15:clr>
            <a:srgbClr val="9AA0A6"/>
          </p15:clr>
        </p15:guide>
        <p15:guide id="3" pos="1299">
          <p15:clr>
            <a:srgbClr val="9AA0A6"/>
          </p15:clr>
        </p15:guide>
        <p15:guide id="4" orient="horz" pos="212">
          <p15:clr>
            <a:srgbClr val="9AA0A6"/>
          </p15:clr>
        </p15:guide>
        <p15:guide id="5" orient="horz" pos="30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180"/>
        <p:guide pos="1299"/>
        <p:guide pos="212" orient="horz"/>
        <p:guide pos="300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22" Type="http://schemas.openxmlformats.org/officeDocument/2006/relationships/font" Target="fonts/Nunito-bold.fntdata"/><Relationship Id="rId21" Type="http://schemas.openxmlformats.org/officeDocument/2006/relationships/font" Target="fonts/Nunito-regular.fntdata"/><Relationship Id="rId24" Type="http://schemas.openxmlformats.org/officeDocument/2006/relationships/font" Target="fonts/Nunito-boldItalic.fntdata"/><Relationship Id="rId23" Type="http://schemas.openxmlformats.org/officeDocument/2006/relationships/font" Target="fonts/Nuni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NunitoExtraBold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NunitoExtraBold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9.xml"/><Relationship Id="rId19" Type="http://schemas.openxmlformats.org/officeDocument/2006/relationships/font" Target="fonts/ProximaNova-italic.fntdata"/><Relationship Id="rId18" Type="http://schemas.openxmlformats.org/officeDocument/2006/relationships/font" Target="fonts/ProximaNov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artner.ready4k.com/resources" TargetMode="External"/><Relationship Id="rId3" Type="http://schemas.openxmlformats.org/officeDocument/2006/relationships/hyperlink" Target="https://partner.ready4k.com/analytic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ceec63089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1fceec63089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highlight>
                  <a:srgbClr val="FFC100"/>
                </a:highlight>
              </a:rPr>
              <a:t>[Indique el nombre de su escuela/distrito escolar/organización en esta diapositiva. También, puede agregar su logo.]</a:t>
            </a:r>
            <a:endParaRPr sz="15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Estamos ilusionados de ser socios con usted este año escolar para poder apoyar el crecimiento y aprendizaje de su hijo.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Usted es el/la experto/a sobre su hijo y vamos a aprender mucho de su familia entera.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Cuanto más conozcamos a su familia, incluyendo su cultura y tradiciones, además de los intereses, experiencias e ideas de su hijo, más podremos apoyar a su hijo en el salón de clase.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¡No dude en contactarnos y compartir con nosotros!  Si hay maneras en que podemos ayudar a toda su familia, cuéntenos.</a:t>
            </a:r>
            <a:endParaRPr/>
          </a:p>
        </p:txBody>
      </p:sp>
      <p:sp>
        <p:nvSpPr>
          <p:cNvPr id="212" name="Google Shape;212;g1fceec63089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75addafcda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>
                <a:highlight>
                  <a:srgbClr val="FFC100"/>
                </a:highlight>
              </a:rPr>
              <a:t>[Escriba cualquier teléfono o método para ponerse en contacto que le gustaría que los padres y los cuidadores infantiles usen para comunicarse con su organización. Este también es un buen momento para presentarles a las familias el personal de la oficina central: por ejemplo, la persona que responderá el teléfono cuando llamen.] </a:t>
            </a:r>
            <a:endParaRPr sz="2000">
              <a:highlight>
                <a:srgbClr val="FFC100"/>
              </a:highlight>
            </a:endParaRPr>
          </a:p>
        </p:txBody>
      </p:sp>
      <p:sp>
        <p:nvSpPr>
          <p:cNvPr id="219" name="Google Shape;219;g175addafcda_1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e8c9d4b2b_7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e8c9d4b2b_7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¡Sepa que usted es la persona más indicada para apoyar el aprendizaje en el hogar!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Usted ayuda a su hijo a prosperar en la escuela cuando hace cosas como: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Conversar acerca de la escuela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Fomentar una asistencia permanente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Disfrutar tiempo junto a su hijo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Aprender durante los momentos cotidianos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Conversar acerca de las metas e intereses de su hijo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Participar en las tradiciones familiares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…¡y mucho más!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e03b6984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e03b6984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When the partnership Una estrecha alianza entre el hogar y la escuela resulta en: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Notas más altas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Una asistencia permanente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Tasas de graduación más altas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Mejores habilidades sociales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Una relación fuerte entre los maestros y las familias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Una mejor cultura escolar 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6e8c9d4b2b_7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6e8c9d4b2b_7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Este año escolar, somos socios de muchas maneras: </a:t>
            </a:r>
            <a:r>
              <a:rPr lang="en" sz="1900">
                <a:solidFill>
                  <a:schemeClr val="dk1"/>
                </a:solidFill>
                <a:highlight>
                  <a:srgbClr val="FFC100"/>
                </a:highlight>
              </a:rPr>
              <a:t> [Mencione algunas maneras en que son socios con las familias. Por ejemplo, consejos para políticas con los padres, planes de aprendizaje, eventos, conferencias…]</a:t>
            </a:r>
            <a:endParaRPr sz="19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C1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e03b69840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g25e03b69840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Para fomentar una alianza sólida, también vamos a implementar ParentPowered. Con mensajes de texto breves, enviados a su teléfono móvil, ParentPowered le entrega maneras fáciles y comprobadas para apoyar el aprendizaje y desarrollo de su hijo. Todas las sugerencias corresponden al nivel escolar de su hijo y le llegan en su idioma. Elegimos este programa porque deseamos que sea lo más fácil posible apoyar a su hijo fuera de la escuela. Estos consejos y actividades fueron desarrollados para que sean simples de realizar en casa o en el camino. Se insertan en los momentos cotidianos y la rutina que realiza a diario. No requieren materiales ni la necesidad de armar nada. Por eso mismo, no le agregan más a su vida que ya es muy atareada.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También elegimos este programa porque [Mencione cómo este programa responde a las metas y necesidades confirmadas de sus familias. Por ejemplo: aprendimos en la encuesta de fin de año que las familias desean tener más maneras de apoyar el aprendizaje en el hogar.] </a:t>
            </a:r>
            <a:endParaRPr sz="16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5e03b69840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Está comprobado que la estrategia de ParentPowered aumenta los logros en el aprendizaje y el programa recibe una retroalimentación excelente de los padres a lo largo del país.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[Elimine esta diapositiva si está compartiendo sus propios resultados en la diapositiva siguiente]</a:t>
            </a:r>
            <a:endParaRPr sz="1600">
              <a:solidFill>
                <a:schemeClr val="dk1"/>
              </a:solidFill>
              <a:highlight>
                <a:srgbClr val="FFC100"/>
              </a:highlight>
            </a:endParaRPr>
          </a:p>
        </p:txBody>
      </p:sp>
      <p:sp>
        <p:nvSpPr>
          <p:cNvPr id="275" name="Google Shape;275;g25e03b69840_0_2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3819d38bf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[Si ya tiene familias inscritas, puede personalizar esta diapositiva con retroalimentación de sus propias familias. Puede encontrar los resultados de la encuesta y declaraciones para incluir en su Informe de impacto de fin de año (</a:t>
            </a:r>
            <a:r>
              <a:rPr lang="en" sz="1600" u="sng">
                <a:solidFill>
                  <a:schemeClr val="hlink"/>
                </a:solidFill>
                <a:highlight>
                  <a:srgbClr val="FFC100"/>
                </a:highlight>
                <a:hlinkClick r:id="rId2"/>
              </a:rPr>
              <a:t>https://partner.ready4k.com/resources</a:t>
            </a: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) o en la sección sobre las Encuestas de participación familiar en la página de Datos y análitica (</a:t>
            </a:r>
            <a:r>
              <a:rPr lang="en" sz="1600" u="sng">
                <a:solidFill>
                  <a:schemeClr val="hlink"/>
                </a:solidFill>
                <a:highlight>
                  <a:srgbClr val="FFC100"/>
                </a:highlight>
                <a:hlinkClick r:id="rId3"/>
              </a:rPr>
              <a:t>https://partner.ready4k.com/analytics</a:t>
            </a: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). Copie y pegue los resultados que desee compartir o descargue un pantallazo de los resultados de su encuesta más reciente. Suba el pantallazo a esta diapositiva (Insertar &gt; Imagen &gt; Subir desde la computadora)]</a:t>
            </a:r>
            <a:endParaRPr sz="16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rgbClr val="FFC100"/>
                </a:highlight>
              </a:rPr>
              <a:t>[Elimine esta diapositiva si aún no tiene retroalimentación para compartir con sus propias familias]</a:t>
            </a:r>
            <a:endParaRPr sz="16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C1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85" name="Google Shape;285;g23819d38bfc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6e8c9d4b2b_3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6e8c9d4b2b_3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¡Ser una organización ParentPowered es un paso clave que estamos tomando para cumplir con las metas colectivas de participación familiar! A lo largo del año, tendrá la oportunidad de opinar sobre lo que funciona, mencionar el apoyo adicional que desea, y comentar nuevas maneras en que le gustaría asociarse.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FC100"/>
                </a:highlight>
              </a:rPr>
              <a:t>[Si tiene planificado inscribir a familias, hágales saber que deben estar atentos al primer mensaje de texto. Si tiene planificado invitarles a inscribirse, hágales saber cuándo y cómo eso sucederá].</a:t>
            </a:r>
            <a:endParaRPr sz="1300">
              <a:solidFill>
                <a:schemeClr val="dk1"/>
              </a:solidFill>
              <a:highlight>
                <a:srgbClr val="FFC100"/>
              </a:highlight>
            </a:endParaRPr>
          </a:p>
        </p:txBody>
      </p:sp>
      <p:sp>
        <p:nvSpPr>
          <p:cNvPr id="294" name="Google Shape;294;g16e8c9d4b2b_3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 page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>
            <p:ph idx="2" type="pic"/>
          </p:nvPr>
        </p:nvSpPr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1" name="Google Shape;91;p2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3" name="Google Shape;93;p2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5" name="Google Shape;105;p2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3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 page">
  <p:cSld name="2_blank pag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730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1pPr>
            <a:lvl2pPr indent="-2730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8" name="Google Shape;158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9" name="Google Shape;159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0" name="Google Shape;170;p33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730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1pPr>
            <a:lvl2pPr indent="-2730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71" name="Google Shape;171;p3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2" name="Google Shape;172;p33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730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1pPr>
            <a:lvl2pPr indent="-2730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4" name="Google Shape;174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5" name="Google Shape;175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8" name="Google Shape;178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9" name="Google Shape;179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0" name="Google Shape;180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3" name="Google Shape;183;p35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4" name="Google Shape;184;p35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6" name="Google Shape;186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7" name="Google Shape;187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1" type="body"/>
          </p:nvPr>
        </p:nvSpPr>
        <p:spPr>
          <a:xfrm rot="5400000">
            <a:off x="2940300" y="-942432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730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1pPr>
            <a:lvl2pPr indent="-2730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91" name="Google Shape;191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2" name="Google Shape;192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730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1pPr>
            <a:lvl2pPr indent="-2730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38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03" name="Google Shape;203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3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6" name="Google Shape;206;p3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07" name="Google Shape;207;p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08" name="Google Shape;208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DE9F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E9F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063" y="4813975"/>
            <a:ext cx="2319671" cy="18041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10.jpg"/><Relationship Id="rId6" Type="http://schemas.openxmlformats.org/officeDocument/2006/relationships/image" Target="../media/image16.jp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Relationship Id="rId7" Type="http://schemas.openxmlformats.org/officeDocument/2006/relationships/image" Target="../media/image19.jp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9"/>
          <p:cNvSpPr txBox="1"/>
          <p:nvPr>
            <p:ph idx="4294967295" type="title"/>
          </p:nvPr>
        </p:nvSpPr>
        <p:spPr>
          <a:xfrm>
            <a:off x="460650" y="669150"/>
            <a:ext cx="52965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5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Familias + </a:t>
            </a:r>
            <a:r>
              <a:rPr b="1" lang="en" sz="5400">
                <a:solidFill>
                  <a:schemeClr val="lt1"/>
                </a:solidFill>
                <a:highlight>
                  <a:schemeClr val="accent4"/>
                </a:highlight>
                <a:latin typeface="Nunito"/>
                <a:ea typeface="Nunito"/>
                <a:cs typeface="Nunito"/>
                <a:sym typeface="Nunito"/>
              </a:rPr>
              <a:t>&lt;Nombre de su organización&gt;</a:t>
            </a:r>
            <a:r>
              <a:rPr b="1" lang="en" sz="5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=</a:t>
            </a:r>
            <a:endParaRPr b="1" sz="5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5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Socios</a:t>
            </a:r>
            <a:endParaRPr b="1" sz="5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4674" y="4637679"/>
            <a:ext cx="1920240" cy="45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&#10;&#10;Description automatically generated" id="221" name="Google Shape;2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" y="0"/>
            <a:ext cx="9134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0"/>
          <p:cNvSpPr txBox="1"/>
          <p:nvPr/>
        </p:nvSpPr>
        <p:spPr>
          <a:xfrm rot="-201035">
            <a:off x="342711" y="1682475"/>
            <a:ext cx="4578627" cy="3524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FFC100"/>
                </a:highlight>
                <a:latin typeface="Nunito"/>
                <a:ea typeface="Nunito"/>
                <a:cs typeface="Nunito"/>
                <a:sym typeface="Nunito"/>
              </a:rPr>
              <a:t>&lt;insertar el número de teléfono u otras maneras en que las familias se pueden poner en contacto con usted&gt;</a:t>
            </a:r>
            <a:endParaRPr b="1" sz="2900">
              <a:solidFill>
                <a:schemeClr val="lt1"/>
              </a:solidFill>
              <a:highlight>
                <a:srgbClr val="FFC100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900">
              <a:solidFill>
                <a:schemeClr val="lt1"/>
              </a:solidFill>
              <a:highlight>
                <a:srgbClr val="FFC100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t/>
            </a:r>
            <a:endParaRPr b="1" sz="3900">
              <a:solidFill>
                <a:schemeClr val="lt1"/>
              </a:solidFill>
              <a:highlight>
                <a:srgbClr val="FFC100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133350" y="80200"/>
            <a:ext cx="35655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Maneras para comunicarse:</a:t>
            </a:r>
            <a:endParaRPr b="1" sz="4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4674" y="4637679"/>
            <a:ext cx="1920240" cy="45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/>
        </p:nvSpPr>
        <p:spPr>
          <a:xfrm>
            <a:off x="2793600" y="91650"/>
            <a:ext cx="6350400" cy="50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Usted ayuda con el aprendizaje cuando:</a:t>
            </a:r>
            <a:endParaRPr b="1" sz="4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Conversa acerca de la escuela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Fomenta una asistencia permanente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Disfruta tiempo junto a su hijo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Aprende durante los momentos cotidianos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Conversa acerca de las metas e intereses de su hijo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Participa en las tradiciones familiares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2300"/>
              <a:buFont typeface="Nunito"/>
              <a:buChar char="●"/>
            </a:pPr>
            <a:r>
              <a:rPr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…¡y mucho más!</a:t>
            </a:r>
            <a:endParaRPr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0" name="Google Shape;230;p41"/>
          <p:cNvSpPr txBox="1"/>
          <p:nvPr/>
        </p:nvSpPr>
        <p:spPr>
          <a:xfrm>
            <a:off x="3114950" y="1648200"/>
            <a:ext cx="5855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1" name="Google Shape;231;p41"/>
          <p:cNvPicPr preferRelativeResize="0"/>
          <p:nvPr/>
        </p:nvPicPr>
        <p:blipFill rotWithShape="1">
          <a:blip r:embed="rId3">
            <a:alphaModFix/>
          </a:blip>
          <a:srcRect b="2588" l="0" r="0" t="2588"/>
          <a:stretch/>
        </p:blipFill>
        <p:spPr>
          <a:xfrm>
            <a:off x="217950" y="190650"/>
            <a:ext cx="2410952" cy="15236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2" name="Google Shape;2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50" y="1806775"/>
            <a:ext cx="2343148" cy="15616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233" name="Google Shape;233;p41"/>
          <p:cNvPicPr preferRelativeResize="0"/>
          <p:nvPr/>
        </p:nvPicPr>
        <p:blipFill rotWithShape="1">
          <a:blip r:embed="rId5">
            <a:alphaModFix/>
          </a:blip>
          <a:srcRect b="12064" l="0" r="0" t="0"/>
          <a:stretch/>
        </p:blipFill>
        <p:spPr>
          <a:xfrm>
            <a:off x="217950" y="3495301"/>
            <a:ext cx="2347709" cy="1648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4" name="Google Shape;23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02425" y="4585775"/>
            <a:ext cx="1922500" cy="4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/>
        </p:nvSpPr>
        <p:spPr>
          <a:xfrm>
            <a:off x="6014125" y="3413725"/>
            <a:ext cx="315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2"/>
          <p:cNvSpPr txBox="1"/>
          <p:nvPr/>
        </p:nvSpPr>
        <p:spPr>
          <a:xfrm>
            <a:off x="0" y="0"/>
            <a:ext cx="59268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latin typeface="Nunito"/>
                <a:ea typeface="Nunito"/>
                <a:cs typeface="Nunito"/>
                <a:sym typeface="Nunito"/>
              </a:rPr>
              <a:t>Una estrecha alianza entre el hogar y la escuela resulta en: </a:t>
            </a:r>
            <a:endParaRPr b="1" sz="3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1" name="Google Shape;241;p42"/>
          <p:cNvSpPr txBox="1"/>
          <p:nvPr/>
        </p:nvSpPr>
        <p:spPr>
          <a:xfrm>
            <a:off x="5922325" y="183850"/>
            <a:ext cx="3150300" cy="4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Notas más altas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Una asistencia permanente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Tasas de graduación más altas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Mejores habilidades sociales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Una relación fuerte entre los maestros y las familias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Una mejor cultura escolar </a:t>
            </a:r>
            <a:endParaRPr sz="1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2" name="Google Shape;2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06" y="1341188"/>
            <a:ext cx="2879544" cy="189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1149" y="1339600"/>
            <a:ext cx="2880358" cy="190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1149" y="3241545"/>
            <a:ext cx="2880358" cy="190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00" y="3241559"/>
            <a:ext cx="2880358" cy="190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02425" y="4585775"/>
            <a:ext cx="1922500" cy="4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190" y="4688674"/>
            <a:ext cx="1085735" cy="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3"/>
          <p:cNvSpPr txBox="1"/>
          <p:nvPr>
            <p:ph idx="4294967295" type="title"/>
          </p:nvPr>
        </p:nvSpPr>
        <p:spPr>
          <a:xfrm>
            <a:off x="460650" y="1278750"/>
            <a:ext cx="5150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¡Somos socios de muchas maneras!</a:t>
            </a:r>
            <a:endParaRPr b="1" sz="4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4674" y="4637679"/>
            <a:ext cx="1920240" cy="45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/>
          <p:nvPr/>
        </p:nvSpPr>
        <p:spPr>
          <a:xfrm>
            <a:off x="3914410" y="429900"/>
            <a:ext cx="5049000" cy="18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37222"/>
                </a:solidFill>
                <a:latin typeface="Nunito"/>
                <a:ea typeface="Nunito"/>
                <a:cs typeface="Nunito"/>
                <a:sym typeface="Nunito"/>
              </a:rPr>
              <a:t>Maneras adecuadas de apoyar el aprendizaje en el hogar</a:t>
            </a:r>
            <a:endParaRPr sz="3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4"/>
          <p:cNvSpPr/>
          <p:nvPr/>
        </p:nvSpPr>
        <p:spPr>
          <a:xfrm>
            <a:off x="0" y="0"/>
            <a:ext cx="1053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4"/>
          <p:cNvSpPr txBox="1"/>
          <p:nvPr/>
        </p:nvSpPr>
        <p:spPr>
          <a:xfrm rot="-5400000">
            <a:off x="-1832550" y="2205150"/>
            <a:ext cx="46170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Consejos rápidos</a:t>
            </a:r>
            <a:endParaRPr b="1" sz="4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62" name="Google Shape;262;p44"/>
          <p:cNvGrpSpPr/>
          <p:nvPr/>
        </p:nvGrpSpPr>
        <p:grpSpPr>
          <a:xfrm>
            <a:off x="3836588" y="2387048"/>
            <a:ext cx="4912379" cy="1847344"/>
            <a:chOff x="3836588" y="2387048"/>
            <a:chExt cx="4912379" cy="1847344"/>
          </a:xfrm>
        </p:grpSpPr>
        <p:pic>
          <p:nvPicPr>
            <p:cNvPr id="263" name="Google Shape;263;p44"/>
            <p:cNvPicPr preferRelativeResize="0"/>
            <p:nvPr/>
          </p:nvPicPr>
          <p:blipFill rotWithShape="1">
            <a:blip r:embed="rId3">
              <a:alphaModFix/>
            </a:blip>
            <a:srcRect b="0" l="2095" r="0" t="0"/>
            <a:stretch/>
          </p:blipFill>
          <p:spPr>
            <a:xfrm>
              <a:off x="3836588" y="2387048"/>
              <a:ext cx="4912379" cy="1847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44"/>
            <p:cNvSpPr txBox="1"/>
            <p:nvPr/>
          </p:nvSpPr>
          <p:spPr>
            <a:xfrm>
              <a:off x="4216625" y="2480375"/>
              <a:ext cx="4281900" cy="16056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CONSEJO: Mientras comen, cuenten una historia sobre la primera vez que hizo algo, como montar en bici. ¿Qué pasó? ¿Cómo se sentía? Ahora le toca a su hijo.</a:t>
              </a:r>
              <a:endParaRPr sz="2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65" name="Google Shape;265;p44"/>
          <p:cNvGrpSpPr/>
          <p:nvPr/>
        </p:nvGrpSpPr>
        <p:grpSpPr>
          <a:xfrm>
            <a:off x="1280363" y="308775"/>
            <a:ext cx="2328863" cy="4729164"/>
            <a:chOff x="1280363" y="308775"/>
            <a:chExt cx="2328863" cy="4729164"/>
          </a:xfrm>
        </p:grpSpPr>
        <p:pic>
          <p:nvPicPr>
            <p:cNvPr id="266" name="Google Shape;266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0363" y="308775"/>
              <a:ext cx="2328863" cy="4729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1213" y="4504153"/>
              <a:ext cx="2238422" cy="519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44"/>
            <p:cNvSpPr txBox="1"/>
            <p:nvPr/>
          </p:nvSpPr>
          <p:spPr>
            <a:xfrm>
              <a:off x="1768000" y="2295080"/>
              <a:ext cx="1578900" cy="6156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Proxima Nova"/>
                  <a:ea typeface="Proxima Nova"/>
                  <a:cs typeface="Proxima Nova"/>
                  <a:sym typeface="Proxima Nova"/>
                </a:rPr>
                <a:t>DATO: Mientras más cuentan historias, mejor las escriben. Cuando los niños cuentan cuentos, aprenden a describir eventos y conectarlos.</a:t>
              </a:r>
              <a:endParaRPr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9" name="Google Shape;269;p44"/>
            <p:cNvSpPr txBox="1"/>
            <p:nvPr/>
          </p:nvSpPr>
          <p:spPr>
            <a:xfrm>
              <a:off x="1768000" y="3002930"/>
              <a:ext cx="1578900" cy="6156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Proxima Nova"/>
                  <a:ea typeface="Proxima Nova"/>
                  <a:cs typeface="Proxima Nova"/>
                  <a:sym typeface="Proxima Nova"/>
                </a:rPr>
                <a:t>CONSEJO: Mientras comen, cuenten una historia sobre la primera vez que hizo algo, como montar en bici. ¿Qué pasó? ¿Cómo se sentía? Ahora le toca a su hijo.</a:t>
              </a:r>
              <a:endParaRPr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0" name="Google Shape;270;p44"/>
            <p:cNvSpPr txBox="1"/>
            <p:nvPr/>
          </p:nvSpPr>
          <p:spPr>
            <a:xfrm>
              <a:off x="1748420" y="3733971"/>
              <a:ext cx="1578900" cy="6156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Proxima Nova"/>
                  <a:ea typeface="Proxima Nova"/>
                  <a:cs typeface="Proxima Nova"/>
                  <a:sym typeface="Proxima Nova"/>
                </a:rPr>
                <a:t>CRECIMIENTO: Sigan contando cuentos. Cuente una historia sobre perder algo. Qué perdió? Lo encontró? Cómo? Ahora le toca a su hijo contar una historia similar.</a:t>
              </a:r>
              <a:endParaRPr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1" name="Google Shape;271;p44"/>
            <p:cNvSpPr txBox="1"/>
            <p:nvPr/>
          </p:nvSpPr>
          <p:spPr>
            <a:xfrm>
              <a:off x="1867950" y="4579800"/>
              <a:ext cx="1461300" cy="400200"/>
            </a:xfrm>
            <a:prstGeom prst="rect">
              <a:avLst/>
            </a:prstGeom>
            <a:solidFill>
              <a:srgbClr val="DACDB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 ExtraBold"/>
                  <a:ea typeface="Nunito ExtraBold"/>
                  <a:cs typeface="Nunito ExtraBold"/>
                  <a:sym typeface="Nunito ExtraBold"/>
                </a:rPr>
                <a:t>Tercer grado</a:t>
              </a:r>
              <a:endParaRPr>
                <a:latin typeface="Nunito ExtraBold"/>
                <a:ea typeface="Nunito ExtraBold"/>
                <a:cs typeface="Nunito ExtraBold"/>
                <a:sym typeface="Nunito ExtraBold"/>
              </a:endParaRPr>
            </a:p>
          </p:txBody>
        </p:sp>
      </p:grpSp>
      <p:pic>
        <p:nvPicPr>
          <p:cNvPr id="272" name="Google Shape;27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02425" y="4585775"/>
            <a:ext cx="1922500" cy="4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/>
          <p:nvPr/>
        </p:nvSpPr>
        <p:spPr>
          <a:xfrm>
            <a:off x="5862806" y="0"/>
            <a:ext cx="3281100" cy="5143500"/>
          </a:xfrm>
          <a:prstGeom prst="rect">
            <a:avLst/>
          </a:prstGeom>
          <a:solidFill>
            <a:srgbClr val="4D73B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Un </a:t>
            </a:r>
            <a:r>
              <a:rPr b="1" lang="en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94%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de los padres respondieron que su confianza aumentó 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400"/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Un </a:t>
            </a:r>
            <a:r>
              <a:rPr b="1" lang="en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97%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dijo que ParentPowered había fortalecido la relación que tienen con su hijo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400"/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Un </a:t>
            </a:r>
            <a:r>
              <a:rPr b="1" lang="en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93%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dijo que ParentPowered ayudó a que su hijo creciera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45"/>
          <p:cNvSpPr txBox="1"/>
          <p:nvPr/>
        </p:nvSpPr>
        <p:spPr>
          <a:xfrm>
            <a:off x="5916600" y="152050"/>
            <a:ext cx="31407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Un resumen de las voces de 162.941 padres*</a:t>
            </a:r>
            <a:endParaRPr sz="2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" name="Google Shape;279;p45"/>
          <p:cNvSpPr txBox="1"/>
          <p:nvPr/>
        </p:nvSpPr>
        <p:spPr>
          <a:xfrm>
            <a:off x="-39400" y="89180"/>
            <a:ext cx="57315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¿Por qué a las familias les encanta ParentPowered? </a:t>
            </a:r>
            <a:endParaRPr b="1" sz="2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0" name="Google Shape;280;p45"/>
          <p:cNvSpPr txBox="1"/>
          <p:nvPr/>
        </p:nvSpPr>
        <p:spPr>
          <a:xfrm>
            <a:off x="5953163" y="4065525"/>
            <a:ext cx="3105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*Refleja una muestra colectiva a través de todos los temas encuestados; el tamaño de la muestra a nivel de encuesta varía.</a:t>
            </a:r>
            <a:endParaRPr i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45"/>
          <p:cNvSpPr txBox="1"/>
          <p:nvPr/>
        </p:nvSpPr>
        <p:spPr>
          <a:xfrm>
            <a:off x="316725" y="1047056"/>
            <a:ext cx="5320800" cy="3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“[Los mensajes de texto de ParentPowered dan] mejor información que otros. Están más </a:t>
            </a:r>
            <a:r>
              <a:rPr b="1"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concentrados en las cosas pequeña</a:t>
            </a: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 y valoro eso porque son las cosas pequeñas las que hacen una gran diferencia”.</a:t>
            </a: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“Me encantó recibir los mensajes de texto. Me gustan porque soy mamá soltera y trabajo a jornada completa. </a:t>
            </a:r>
            <a:r>
              <a:rPr b="1"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Fue fácil de pensar: Lo recibí en el día. Lo voy a intentar esta noche”</a:t>
            </a: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“Cuando estoy estresada, es difícil concentrarme en los niños. </a:t>
            </a:r>
            <a:r>
              <a:rPr b="1"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Los textos sirven para reorientarme.</a:t>
            </a:r>
            <a:r>
              <a:rPr lang="en"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Aquí hay algo en que pensar. Tener el recordatorio fue una salvavida”.</a:t>
            </a: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2" name="Google Shape;2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674" y="4637679"/>
            <a:ext cx="1920240" cy="45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/>
          <p:nvPr/>
        </p:nvSpPr>
        <p:spPr>
          <a:xfrm>
            <a:off x="113000" y="89175"/>
            <a:ext cx="89301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¿Por qué a las familias de  </a:t>
            </a:r>
            <a:r>
              <a:rPr b="1" lang="en" sz="2300">
                <a:solidFill>
                  <a:schemeClr val="dk1"/>
                </a:solidFill>
                <a:highlight>
                  <a:srgbClr val="FFC100"/>
                </a:highlight>
                <a:latin typeface="Nunito"/>
                <a:ea typeface="Nunito"/>
                <a:cs typeface="Nunito"/>
                <a:sym typeface="Nunito"/>
              </a:rPr>
              <a:t>&lt;Nombre de su organización&gt;</a:t>
            </a:r>
            <a:r>
              <a:rPr b="1" lang="en" sz="2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les encanta ParentPowered?</a:t>
            </a:r>
            <a:endParaRPr b="1"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8" name="Google Shape;288;p46"/>
          <p:cNvSpPr txBox="1"/>
          <p:nvPr/>
        </p:nvSpPr>
        <p:spPr>
          <a:xfrm>
            <a:off x="316725" y="1047056"/>
            <a:ext cx="53208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9" name="Google Shape;289;p46"/>
          <p:cNvSpPr txBox="1"/>
          <p:nvPr/>
        </p:nvSpPr>
        <p:spPr>
          <a:xfrm>
            <a:off x="316725" y="1047050"/>
            <a:ext cx="85431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highlight>
                  <a:srgbClr val="FFC100"/>
                </a:highlight>
                <a:latin typeface="Nunito"/>
                <a:ea typeface="Nunito"/>
                <a:cs typeface="Nunito"/>
                <a:sym typeface="Nunito"/>
              </a:rPr>
              <a:t>&lt;Si ya ha inscrito a familias, agregue los resultados de su encuesta aquí!&gt;</a:t>
            </a:r>
            <a:endParaRPr sz="1900">
              <a:solidFill>
                <a:schemeClr val="dk2"/>
              </a:solidFill>
              <a:highlight>
                <a:srgbClr val="FFC100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0" name="Google Shape;29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2425" y="4585775"/>
            <a:ext cx="1922500" cy="4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7"/>
          <p:cNvPicPr preferRelativeResize="0"/>
          <p:nvPr/>
        </p:nvPicPr>
        <p:blipFill rotWithShape="1">
          <a:blip r:embed="rId3">
            <a:alphaModFix/>
          </a:blip>
          <a:srcRect b="0" l="15715" r="16602" t="6050"/>
          <a:stretch/>
        </p:blipFill>
        <p:spPr>
          <a:xfrm>
            <a:off x="2609850" y="2517150"/>
            <a:ext cx="2838451" cy="2626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47"/>
          <p:cNvPicPr preferRelativeResize="0"/>
          <p:nvPr/>
        </p:nvPicPr>
        <p:blipFill rotWithShape="1">
          <a:blip r:embed="rId4">
            <a:alphaModFix/>
          </a:blip>
          <a:srcRect b="0" l="0" r="0" t="11134"/>
          <a:stretch/>
        </p:blipFill>
        <p:spPr>
          <a:xfrm>
            <a:off x="4019550" y="-130800"/>
            <a:ext cx="5144776" cy="2571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8" name="Google Shape;298;p47"/>
          <p:cNvPicPr preferRelativeResize="0"/>
          <p:nvPr/>
        </p:nvPicPr>
        <p:blipFill rotWithShape="1">
          <a:blip r:embed="rId5">
            <a:alphaModFix/>
          </a:blip>
          <a:srcRect b="0" l="27590" r="21681" t="23406"/>
          <a:stretch/>
        </p:blipFill>
        <p:spPr>
          <a:xfrm>
            <a:off x="-76200" y="2517150"/>
            <a:ext cx="2609848" cy="2626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9" name="Google Shape;299;p47"/>
          <p:cNvPicPr preferRelativeResize="0"/>
          <p:nvPr/>
        </p:nvPicPr>
        <p:blipFill rotWithShape="1">
          <a:blip r:embed="rId6">
            <a:alphaModFix/>
          </a:blip>
          <a:srcRect b="4076" l="0" r="0" t="0"/>
          <a:stretch/>
        </p:blipFill>
        <p:spPr>
          <a:xfrm>
            <a:off x="-76200" y="-130800"/>
            <a:ext cx="4019548" cy="2571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0" name="Google Shape;300;p47"/>
          <p:cNvPicPr preferRelativeResize="0"/>
          <p:nvPr/>
        </p:nvPicPr>
        <p:blipFill rotWithShape="1">
          <a:blip r:embed="rId7">
            <a:alphaModFix/>
          </a:blip>
          <a:srcRect b="6050" l="0" r="11331" t="0"/>
          <a:stretch/>
        </p:blipFill>
        <p:spPr>
          <a:xfrm>
            <a:off x="5524500" y="2517150"/>
            <a:ext cx="3716024" cy="2626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1" name="Google Shape;30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4674" y="4637679"/>
            <a:ext cx="1920240" cy="45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Ready4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6CBB"/>
      </a:accent1>
      <a:accent2>
        <a:srgbClr val="F5701E"/>
      </a:accent2>
      <a:accent3>
        <a:srgbClr val="32B5E3"/>
      </a:accent3>
      <a:accent4>
        <a:srgbClr val="FDE9DD"/>
      </a:accent4>
      <a:accent5>
        <a:srgbClr val="DDE9F4"/>
      </a:accent5>
      <a:accent6>
        <a:srgbClr val="FFD96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